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65" r:id="rId3"/>
    <p:sldId id="257" r:id="rId4"/>
    <p:sldId id="258" r:id="rId5"/>
    <p:sldId id="259" r:id="rId6"/>
    <p:sldId id="260" r:id="rId7"/>
    <p:sldId id="261" r:id="rId8"/>
    <p:sldId id="262" r:id="rId9"/>
    <p:sldId id="263" r:id="rId10"/>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336039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311139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87988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347210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120042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DFA21B6A-F046-4C9E-B6A8-824C03AD322D}" type="datetimeFigureOut">
              <a:rPr lang="lt-LT" smtClean="0"/>
              <a:t>2019-10-16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68631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DFA21B6A-F046-4C9E-B6A8-824C03AD322D}" type="datetimeFigureOut">
              <a:rPr lang="lt-LT" smtClean="0"/>
              <a:t>2019-10-16</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287552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DFA21B6A-F046-4C9E-B6A8-824C03AD322D}" type="datetimeFigureOut">
              <a:rPr lang="lt-LT" smtClean="0"/>
              <a:t>2019-10-16</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62057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FA21B6A-F046-4C9E-B6A8-824C03AD322D}" type="datetimeFigureOut">
              <a:rPr lang="lt-LT" smtClean="0"/>
              <a:t>2019-10-16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306449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DFA21B6A-F046-4C9E-B6A8-824C03AD322D}" type="datetimeFigureOut">
              <a:rPr lang="lt-LT" smtClean="0"/>
              <a:t>2019-10-16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352965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DFA21B6A-F046-4C9E-B6A8-824C03AD322D}" type="datetimeFigureOut">
              <a:rPr lang="lt-LT" smtClean="0"/>
              <a:t>2019-10-16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25A4C75-AB22-47D6-BD9E-6A654F48D92F}" type="slidenum">
              <a:rPr lang="lt-LT" smtClean="0"/>
              <a:t>‹#›</a:t>
            </a:fld>
            <a:endParaRPr lang="lt-LT"/>
          </a:p>
        </p:txBody>
      </p:sp>
    </p:spTree>
    <p:extLst>
      <p:ext uri="{BB962C8B-B14F-4D97-AF65-F5344CB8AC3E}">
        <p14:creationId xmlns:p14="http://schemas.microsoft.com/office/powerpoint/2010/main" val="194081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21B6A-F046-4C9E-B6A8-824C03AD322D}" type="datetimeFigureOut">
              <a:rPr lang="lt-LT" smtClean="0"/>
              <a:t>2019-10-16</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A4C75-AB22-47D6-BD9E-6A654F48D92F}" type="slidenum">
              <a:rPr lang="lt-LT" smtClean="0"/>
              <a:t>‹#›</a:t>
            </a:fld>
            <a:endParaRPr lang="lt-LT"/>
          </a:p>
        </p:txBody>
      </p:sp>
    </p:spTree>
    <p:extLst>
      <p:ext uri="{BB962C8B-B14F-4D97-AF65-F5344CB8AC3E}">
        <p14:creationId xmlns:p14="http://schemas.microsoft.com/office/powerpoint/2010/main" val="242370304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e-tar.lt/portal/lt/legalAct/TAR.47ED1C2412E4/asr" TargetMode="External"/><Relationship Id="rId7" Type="http://schemas.openxmlformats.org/officeDocument/2006/relationships/hyperlink" Target="https://www.e-tar.lt/portal/lt/legalAct/TAR.308F43BA7D00/asr" TargetMode="External"/><Relationship Id="rId2" Type="http://schemas.openxmlformats.org/officeDocument/2006/relationships/hyperlink" Target="https://www.e-tar.lt/portal/lt/legalAct/TAR.1746D2A4EFB9/asr" TargetMode="External"/><Relationship Id="rId1" Type="http://schemas.openxmlformats.org/officeDocument/2006/relationships/slideLayout" Target="../slideLayouts/slideLayout2.xml"/><Relationship Id="rId6" Type="http://schemas.openxmlformats.org/officeDocument/2006/relationships/hyperlink" Target="https://www.e-tar.lt/portal/lt/legalAct/TAR.389426C28AF7/asr" TargetMode="External"/><Relationship Id="rId5" Type="http://schemas.openxmlformats.org/officeDocument/2006/relationships/hyperlink" Target="https://www.e-tar.lt/portal/lt/legalAct/TAR.E866AA0A696C" TargetMode="External"/><Relationship Id="rId4" Type="http://schemas.openxmlformats.org/officeDocument/2006/relationships/hyperlink" Target="https://www.e-tar.lt/portal/lt/legalAct/TAR.F2E76C93830A/as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250372" y="134072"/>
            <a:ext cx="9858229" cy="2387600"/>
          </a:xfrm>
        </p:spPr>
        <p:txBody>
          <a:bodyPr>
            <a:noAutofit/>
          </a:bodyPr>
          <a:lstStyle/>
          <a:p>
            <a:r>
              <a:rPr lang="lt-LT" sz="3200" dirty="0" smtClean="0">
                <a:latin typeface="Times New Roman" panose="02020603050405020304" pitchFamily="18" charset="0"/>
                <a:cs typeface="Times New Roman" panose="02020603050405020304" pitchFamily="18" charset="0"/>
              </a:rPr>
              <a:t>Leidimai paimti saugomas rūšis iš gamtos, filmuoti, fotografuoti, stebėti ir naudoti mokslo tiriamiesiems darbams</a:t>
            </a:r>
            <a:endParaRPr lang="lt-LT" sz="3200" dirty="0">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a:xfrm>
            <a:off x="1523999" y="2663537"/>
            <a:ext cx="9144000" cy="1655762"/>
          </a:xfrm>
        </p:spPr>
        <p:txBody>
          <a:bodyPr>
            <a:normAutofit/>
          </a:bodyPr>
          <a:lstStyle/>
          <a:p>
            <a:endParaRPr lang="lt-LT" sz="3200" dirty="0" smtClean="0">
              <a:latin typeface="Times New Roman" panose="02020603050405020304" pitchFamily="18" charset="0"/>
              <a:cs typeface="Times New Roman" panose="02020603050405020304" pitchFamily="18" charset="0"/>
            </a:endParaRPr>
          </a:p>
          <a:p>
            <a:r>
              <a:rPr lang="lt-LT" sz="3200" dirty="0" smtClean="0">
                <a:solidFill>
                  <a:srgbClr val="00B050"/>
                </a:solidFill>
                <a:latin typeface="Times New Roman" panose="02020603050405020304" pitchFamily="18" charset="0"/>
                <a:cs typeface="Times New Roman" panose="02020603050405020304" pitchFamily="18" charset="0"/>
              </a:rPr>
              <a:t>Ką reikia pateikti siekiant gauti leidimą? </a:t>
            </a:r>
            <a:endParaRPr lang="lt-LT" sz="3200" dirty="0">
              <a:solidFill>
                <a:srgbClr val="00B050"/>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0" y="4461164"/>
            <a:ext cx="3600056" cy="2433638"/>
          </a:xfrm>
          <a:prstGeom prst="rect">
            <a:avLst/>
          </a:prstGeom>
        </p:spPr>
      </p:pic>
      <p:pic>
        <p:nvPicPr>
          <p:cNvPr id="5" name="Paveikslėlis 4"/>
          <p:cNvPicPr>
            <a:picLocks noChangeAspect="1"/>
          </p:cNvPicPr>
          <p:nvPr/>
        </p:nvPicPr>
        <p:blipFill>
          <a:blip r:embed="rId3"/>
          <a:stretch>
            <a:fillRect/>
          </a:stretch>
        </p:blipFill>
        <p:spPr>
          <a:xfrm>
            <a:off x="8596746" y="4461164"/>
            <a:ext cx="3595254" cy="2396836"/>
          </a:xfrm>
          <a:prstGeom prst="rect">
            <a:avLst/>
          </a:prstGeom>
        </p:spPr>
      </p:pic>
      <p:pic>
        <p:nvPicPr>
          <p:cNvPr id="6" name="Paveikslėlis 5"/>
          <p:cNvPicPr>
            <a:picLocks noChangeAspect="1"/>
          </p:cNvPicPr>
          <p:nvPr/>
        </p:nvPicPr>
        <p:blipFill>
          <a:blip r:embed="rId4"/>
          <a:stretch>
            <a:fillRect/>
          </a:stretch>
        </p:blipFill>
        <p:spPr>
          <a:xfrm>
            <a:off x="5537520" y="4461164"/>
            <a:ext cx="1121761" cy="981541"/>
          </a:xfrm>
          <a:prstGeom prst="rect">
            <a:avLst/>
          </a:prstGeom>
        </p:spPr>
      </p:pic>
      <p:sp>
        <p:nvSpPr>
          <p:cNvPr id="7" name="TextBox 6"/>
          <p:cNvSpPr txBox="1"/>
          <p:nvPr/>
        </p:nvSpPr>
        <p:spPr>
          <a:xfrm>
            <a:off x="4548275" y="5584570"/>
            <a:ext cx="3100251" cy="646331"/>
          </a:xfrm>
          <a:prstGeom prst="rect">
            <a:avLst/>
          </a:prstGeom>
          <a:noFill/>
        </p:spPr>
        <p:txBody>
          <a:bodyPr wrap="square" rtlCol="0">
            <a:spAutoFit/>
          </a:bodyPr>
          <a:lstStyle/>
          <a:p>
            <a:pPr algn="ctr"/>
            <a:r>
              <a:rPr lang="lt-LT" dirty="0" smtClean="0">
                <a:latin typeface="Times New Roman" panose="02020603050405020304" pitchFamily="18" charset="0"/>
                <a:cs typeface="Times New Roman" panose="02020603050405020304" pitchFamily="18" charset="0"/>
              </a:rPr>
              <a:t>APLINKOS APSAUGOS AGENTŪRA</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27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solidFill>
                  <a:srgbClr val="00B050"/>
                </a:solidFill>
                <a:latin typeface="Times New Roman" panose="02020603050405020304" pitchFamily="18" charset="0"/>
                <a:cs typeface="Times New Roman" panose="02020603050405020304" pitchFamily="18" charset="0"/>
              </a:rPr>
              <a:t>Teisinis reglamentavimas</a:t>
            </a:r>
          </a:p>
        </p:txBody>
      </p:sp>
      <p:sp>
        <p:nvSpPr>
          <p:cNvPr id="3" name="Turinio vietos rezervavimo ženklas 2"/>
          <p:cNvSpPr>
            <a:spLocks noGrp="1"/>
          </p:cNvSpPr>
          <p:nvPr>
            <p:ph idx="1"/>
          </p:nvPr>
        </p:nvSpPr>
        <p:spPr/>
        <p:txBody>
          <a:bodyPr>
            <a:noAutofit/>
          </a:bodyPr>
          <a:lstStyle/>
          <a:p>
            <a:pPr marL="0" indent="0" algn="just">
              <a:buNone/>
            </a:pPr>
            <a:r>
              <a:rPr lang="lt-LT" sz="1600" dirty="0">
                <a:latin typeface="Times New Roman" panose="02020603050405020304" pitchFamily="18" charset="0"/>
                <a:cs typeface="Times New Roman" panose="02020603050405020304" pitchFamily="18" charset="0"/>
              </a:rPr>
              <a:t>Saugomų rūšių naudojimo tvarkos aprašo, patvirtinto Lietuvos Respublikos aplinkos ministro 2010-07-15 įsakymu Nr. D1-622 „Dėl Saugomų rūšių naudojimo tvarkos aprašo patvirtinimo“ (toliau – Tvarkos </a:t>
            </a:r>
            <a:r>
              <a:rPr lang="lt-LT" sz="1600" dirty="0" smtClean="0">
                <a:latin typeface="Times New Roman" panose="02020603050405020304" pitchFamily="18" charset="0"/>
                <a:cs typeface="Times New Roman" panose="02020603050405020304" pitchFamily="18" charset="0"/>
              </a:rPr>
              <a:t>aprašas) 14 punktas</a:t>
            </a:r>
            <a:r>
              <a:rPr lang="lt-LT" sz="1600" dirty="0">
                <a:latin typeface="Times New Roman" panose="02020603050405020304" pitchFamily="18" charset="0"/>
                <a:cs typeface="Times New Roman" panose="02020603050405020304" pitchFamily="18" charset="0"/>
              </a:rPr>
              <a:t>: </a:t>
            </a:r>
            <a:endParaRPr lang="lt-LT" sz="1600" dirty="0" smtClean="0">
              <a:latin typeface="Times New Roman" panose="02020603050405020304" pitchFamily="18" charset="0"/>
              <a:cs typeface="Times New Roman" panose="02020603050405020304" pitchFamily="18" charset="0"/>
            </a:endParaRPr>
          </a:p>
          <a:p>
            <a:pPr marL="0" indent="0" algn="just">
              <a:buNone/>
            </a:pPr>
            <a:r>
              <a:rPr lang="lt-LT" sz="1600" dirty="0" smtClean="0">
                <a:latin typeface="Times New Roman" panose="02020603050405020304" pitchFamily="18" charset="0"/>
                <a:cs typeface="Times New Roman" panose="02020603050405020304" pitchFamily="18" charset="0"/>
              </a:rPr>
              <a:t>Leidimai </a:t>
            </a:r>
            <a:r>
              <a:rPr lang="lt-LT" sz="1600" dirty="0">
                <a:latin typeface="Times New Roman" panose="02020603050405020304" pitchFamily="18" charset="0"/>
                <a:cs typeface="Times New Roman" panose="02020603050405020304" pitchFamily="18" charset="0"/>
              </a:rPr>
              <a:t>saugomoms rūšims (</a:t>
            </a:r>
            <a:r>
              <a:rPr lang="lt-LT" sz="1600" b="1" dirty="0">
                <a:latin typeface="Times New Roman" panose="02020603050405020304" pitchFamily="18" charset="0"/>
                <a:cs typeface="Times New Roman" panose="02020603050405020304" pitchFamily="18" charset="0"/>
              </a:rPr>
              <a:t>išskyrus paukščius</a:t>
            </a:r>
            <a:r>
              <a:rPr lang="lt-LT" sz="1600" dirty="0">
                <a:latin typeface="Times New Roman" panose="02020603050405020304" pitchFamily="18" charset="0"/>
                <a:cs typeface="Times New Roman" panose="02020603050405020304" pitchFamily="18" charset="0"/>
              </a:rPr>
              <a:t>), įrašytoms į Europos Bendrijos svarbos gyvūnų ir augalų rūšių, kurioms reikalinga griežta apsauga, sąrašą, patvirtintą aplinkos ministro 2001 m. gruodžio 12 d. įsakymu Nr. </a:t>
            </a:r>
            <a:r>
              <a:rPr lang="lt-LT" sz="1600" dirty="0" smtClean="0">
                <a:latin typeface="Times New Roman" panose="02020603050405020304" pitchFamily="18" charset="0"/>
                <a:cs typeface="Times New Roman" panose="02020603050405020304" pitchFamily="18" charset="0"/>
              </a:rPr>
              <a:t>592, </a:t>
            </a:r>
            <a:r>
              <a:rPr lang="lt-LT" sz="1600" dirty="0">
                <a:latin typeface="Times New Roman" panose="02020603050405020304" pitchFamily="18" charset="0"/>
                <a:cs typeface="Times New Roman" panose="02020603050405020304" pitchFamily="18" charset="0"/>
              </a:rPr>
              <a:t>į Lietuvos Respublikos saugomų gyvūnų, augalų ir grybų sąrašą), paimti iš gamtos išduodami, jeigu nėra kito priimtino sprendimo ir saugomų rūšių egzempliorių paėmimas iš gamtos nesutrukdys palaikyti tos rūšies populiacijos palankios būklės jos natūraliame areale, </a:t>
            </a:r>
            <a:r>
              <a:rPr lang="lt-LT" sz="1600" b="1" dirty="0">
                <a:latin typeface="Times New Roman" panose="02020603050405020304" pitchFamily="18" charset="0"/>
                <a:cs typeface="Times New Roman" panose="02020603050405020304" pitchFamily="18" charset="0"/>
              </a:rPr>
              <a:t>šiais tikslais:</a:t>
            </a:r>
          </a:p>
          <a:p>
            <a:pPr algn="just">
              <a:buFont typeface="Wingdings" panose="05000000000000000000" pitchFamily="2" charset="2"/>
              <a:buChar char="Ø"/>
            </a:pPr>
            <a:r>
              <a:rPr lang="lt-LT" sz="1600" b="1" dirty="0" smtClean="0">
                <a:latin typeface="Times New Roman" panose="02020603050405020304" pitchFamily="18" charset="0"/>
                <a:cs typeface="Times New Roman" panose="02020603050405020304" pitchFamily="18" charset="0"/>
              </a:rPr>
              <a:t>siekiant </a:t>
            </a:r>
            <a:r>
              <a:rPr lang="lt-LT" sz="1600" b="1" dirty="0">
                <a:latin typeface="Times New Roman" panose="02020603050405020304" pitchFamily="18" charset="0"/>
                <a:cs typeface="Times New Roman" panose="02020603050405020304" pitchFamily="18" charset="0"/>
              </a:rPr>
              <a:t>apsaugoti laukinę fauną ir florą, išsaugoti natūralias jų buveines;</a:t>
            </a:r>
          </a:p>
          <a:p>
            <a:pPr algn="just">
              <a:buFont typeface="Wingdings" panose="05000000000000000000" pitchFamily="2" charset="2"/>
              <a:buChar char="Ø"/>
            </a:pPr>
            <a:r>
              <a:rPr lang="lt-LT" sz="1600" b="1" dirty="0" smtClean="0">
                <a:latin typeface="Times New Roman" panose="02020603050405020304" pitchFamily="18" charset="0"/>
                <a:cs typeface="Times New Roman" panose="02020603050405020304" pitchFamily="18" charset="0"/>
              </a:rPr>
              <a:t>siekiant </a:t>
            </a:r>
            <a:r>
              <a:rPr lang="lt-LT" sz="1600" b="1" dirty="0">
                <a:latin typeface="Times New Roman" panose="02020603050405020304" pitchFamily="18" charset="0"/>
                <a:cs typeface="Times New Roman" panose="02020603050405020304" pitchFamily="18" charset="0"/>
              </a:rPr>
              <a:t>išvengti didelės žalos, ypač pasėliams, naminiams gyvuliams, miškams, žūklės plotams, vandenims ir kitiems nuosavybės objektams;</a:t>
            </a:r>
          </a:p>
          <a:p>
            <a:pPr algn="just">
              <a:buFont typeface="Wingdings" panose="05000000000000000000" pitchFamily="2" charset="2"/>
              <a:buChar char="Ø"/>
            </a:pPr>
            <a:r>
              <a:rPr lang="lt-LT" sz="1600" b="1" dirty="0" smtClean="0">
                <a:latin typeface="Times New Roman" panose="02020603050405020304" pitchFamily="18" charset="0"/>
                <a:cs typeface="Times New Roman" panose="02020603050405020304" pitchFamily="18" charset="0"/>
              </a:rPr>
              <a:t>atsižvelgiant </a:t>
            </a:r>
            <a:r>
              <a:rPr lang="lt-LT" sz="1600" b="1" dirty="0">
                <a:latin typeface="Times New Roman" panose="02020603050405020304" pitchFamily="18" charset="0"/>
                <a:cs typeface="Times New Roman" panose="02020603050405020304" pitchFamily="18" charset="0"/>
              </a:rPr>
              <a:t>į visuomenės sveikatą ir saugą arba į kitas įpareigojančias ir svarbias visuomenės intereso priežastis, tarp jų socialinio ir ekonominio pobūdžio, bei svarbias ir palankias pasekmes aplinkai;</a:t>
            </a:r>
          </a:p>
          <a:p>
            <a:pPr algn="just">
              <a:buFont typeface="Wingdings" panose="05000000000000000000" pitchFamily="2" charset="2"/>
              <a:buChar char="Ø"/>
            </a:pPr>
            <a:r>
              <a:rPr lang="lt-LT" sz="1600" b="1" dirty="0" smtClean="0">
                <a:latin typeface="Times New Roman" panose="02020603050405020304" pitchFamily="18" charset="0"/>
                <a:cs typeface="Times New Roman" panose="02020603050405020304" pitchFamily="18" charset="0"/>
              </a:rPr>
              <a:t>mokslo </a:t>
            </a:r>
            <a:r>
              <a:rPr lang="lt-LT" sz="1600" b="1" dirty="0">
                <a:latin typeface="Times New Roman" panose="02020603050405020304" pitchFamily="18" charset="0"/>
                <a:cs typeface="Times New Roman" panose="02020603050405020304" pitchFamily="18" charset="0"/>
              </a:rPr>
              <a:t>tiriamųjų darbų ir švietimo tikslais, siekiant šių rūšių populiacijų atkūrimo ir </a:t>
            </a:r>
            <a:r>
              <a:rPr lang="lt-LT" sz="1600" b="1" dirty="0" err="1">
                <a:latin typeface="Times New Roman" panose="02020603050405020304" pitchFamily="18" charset="0"/>
                <a:cs typeface="Times New Roman" panose="02020603050405020304" pitchFamily="18" charset="0"/>
              </a:rPr>
              <a:t>reintrodukcijos</a:t>
            </a:r>
            <a:r>
              <a:rPr lang="lt-LT" sz="1600" b="1" dirty="0">
                <a:latin typeface="Times New Roman" panose="02020603050405020304" pitchFamily="18" charset="0"/>
                <a:cs typeface="Times New Roman" panose="02020603050405020304" pitchFamily="18" charset="0"/>
              </a:rPr>
              <a:t> ir dėl šiems tikslams įgyvendinti būtino veisimo, įskaitant dirbtinį augalų auginimą;</a:t>
            </a:r>
          </a:p>
          <a:p>
            <a:pPr algn="just">
              <a:buFont typeface="Wingdings" panose="05000000000000000000" pitchFamily="2" charset="2"/>
              <a:buChar char="Ø"/>
            </a:pPr>
            <a:r>
              <a:rPr lang="lt-LT" sz="1600" b="1" dirty="0" smtClean="0">
                <a:latin typeface="Times New Roman" panose="02020603050405020304" pitchFamily="18" charset="0"/>
                <a:cs typeface="Times New Roman" panose="02020603050405020304" pitchFamily="18" charset="0"/>
              </a:rPr>
              <a:t>griežtai </a:t>
            </a:r>
            <a:r>
              <a:rPr lang="lt-LT" sz="1600" b="1" dirty="0">
                <a:latin typeface="Times New Roman" panose="02020603050405020304" pitchFamily="18" charset="0"/>
                <a:cs typeface="Times New Roman" panose="02020603050405020304" pitchFamily="18" charset="0"/>
              </a:rPr>
              <a:t>kontroliuojamais atrankos būdais ir ribotais kiekiais paimti ir laikyti ribotą tam tikrų Europos Bendrijos svarbos gyvūnų ir augalų rūšių, kurioms reikalinga griežta apsauga, egzempliorių </a:t>
            </a:r>
            <a:r>
              <a:rPr lang="lt-LT" sz="1600" b="1" dirty="0" smtClean="0">
                <a:latin typeface="Times New Roman" panose="02020603050405020304" pitchFamily="18" charset="0"/>
                <a:cs typeface="Times New Roman" panose="02020603050405020304" pitchFamily="18" charset="0"/>
              </a:rPr>
              <a:t>skaičių. </a:t>
            </a:r>
            <a:r>
              <a:rPr lang="lt-LT" sz="1600" b="1" dirty="0">
                <a:latin typeface="Times New Roman" panose="02020603050405020304" pitchFamily="18" charset="0"/>
                <a:cs typeface="Times New Roman" panose="02020603050405020304" pitchFamily="18" charset="0"/>
              </a:rPr>
              <a:t>Riboto skaičiaus egzempliorių paėmimas neturi pakenkti palankiai rūšies apsaugos </a:t>
            </a:r>
            <a:r>
              <a:rPr lang="lt-LT" sz="1600" b="1" dirty="0" smtClean="0">
                <a:latin typeface="Times New Roman" panose="02020603050405020304" pitchFamily="18" charset="0"/>
                <a:cs typeface="Times New Roman" panose="02020603050405020304" pitchFamily="18" charset="0"/>
              </a:rPr>
              <a:t>būklei.</a:t>
            </a:r>
            <a:endParaRPr lang="lt-LT"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32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solidFill>
                  <a:srgbClr val="00B050"/>
                </a:solidFill>
                <a:latin typeface="Times New Roman" panose="02020603050405020304" pitchFamily="18" charset="0"/>
                <a:cs typeface="Times New Roman" panose="02020603050405020304" pitchFamily="18" charset="0"/>
              </a:rPr>
              <a:t>Prašymas</a:t>
            </a:r>
            <a:endParaRPr lang="lt-LT"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pPr marL="0" indent="0" algn="just">
              <a:buNone/>
            </a:pPr>
            <a:r>
              <a:rPr lang="lt-LT" dirty="0" smtClean="0">
                <a:latin typeface="Times New Roman" panose="02020603050405020304" pitchFamily="18" charset="0"/>
                <a:cs typeface="Times New Roman" panose="02020603050405020304" pitchFamily="18" charset="0"/>
              </a:rPr>
              <a:t>Prašymo </a:t>
            </a:r>
            <a:r>
              <a:rPr lang="lt-LT" dirty="0" smtClean="0">
                <a:latin typeface="Times New Roman" panose="02020603050405020304" pitchFamily="18" charset="0"/>
                <a:cs typeface="Times New Roman" panose="02020603050405020304" pitchFamily="18" charset="0"/>
              </a:rPr>
              <a:t>forma </a:t>
            </a:r>
            <a:r>
              <a:rPr lang="lt-LT" dirty="0" smtClean="0">
                <a:latin typeface="Times New Roman" panose="02020603050405020304" pitchFamily="18" charset="0"/>
                <a:cs typeface="Times New Roman" panose="02020603050405020304" pitchFamily="18" charset="0"/>
              </a:rPr>
              <a:t>yra laisva, svarbiausia pateikti visus Tvarkos aprašo 9 punkte nurodytus duomenis bei kitą su prašymu susijusią informaciją.</a:t>
            </a:r>
            <a:endParaRPr lang="lt-LT"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7284978" y="4171406"/>
            <a:ext cx="4907021" cy="2686594"/>
          </a:xfrm>
          <a:prstGeom prst="rect">
            <a:avLst/>
          </a:prstGeom>
        </p:spPr>
      </p:pic>
    </p:spTree>
    <p:extLst>
      <p:ext uri="{BB962C8B-B14F-4D97-AF65-F5344CB8AC3E}">
        <p14:creationId xmlns:p14="http://schemas.microsoft.com/office/powerpoint/2010/main" val="1544666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smtClean="0">
                <a:solidFill>
                  <a:srgbClr val="00B050"/>
                </a:solidFill>
                <a:latin typeface="Times New Roman" panose="02020603050405020304" pitchFamily="18" charset="0"/>
                <a:cs typeface="Times New Roman" panose="02020603050405020304" pitchFamily="18" charset="0"/>
              </a:rPr>
              <a:t>Tvarkos aprašo 9 punktas: </a:t>
            </a:r>
            <a:br>
              <a:rPr lang="lt-LT" dirty="0" smtClean="0">
                <a:solidFill>
                  <a:srgbClr val="00B050"/>
                </a:solidFill>
                <a:latin typeface="Times New Roman" panose="02020603050405020304" pitchFamily="18" charset="0"/>
                <a:cs typeface="Times New Roman" panose="02020603050405020304" pitchFamily="18" charset="0"/>
              </a:rPr>
            </a:br>
            <a:r>
              <a:rPr lang="lt-LT" sz="2200" dirty="0" smtClean="0">
                <a:latin typeface="Times New Roman" panose="02020603050405020304" pitchFamily="18" charset="0"/>
                <a:cs typeface="Times New Roman" panose="02020603050405020304" pitchFamily="18" charset="0"/>
              </a:rPr>
              <a:t>Asmuo, norintis paimti saugomas rūšis iš gamtos, filmuoti, fotografuoti, stebėti, kai saugomos rūšies gyvūnai yra trikdomi, naudoti saugomas rūšis mokslo tiriamiesiems darbams, Aplinkos apsaugos agentūrai pateikia pasirašytą prašymą, kuriame nurodo:</a:t>
            </a:r>
            <a:endParaRPr lang="lt-LT" sz="2200" dirty="0"/>
          </a:p>
        </p:txBody>
      </p:sp>
      <p:sp>
        <p:nvSpPr>
          <p:cNvPr id="3" name="Turinio vietos rezervavimo ženklas 2"/>
          <p:cNvSpPr>
            <a:spLocks noGrp="1"/>
          </p:cNvSpPr>
          <p:nvPr>
            <p:ph idx="1"/>
          </p:nvPr>
        </p:nvSpPr>
        <p:spPr/>
        <p:txBody>
          <a:bodyPr>
            <a:normAutofit/>
          </a:bodyPr>
          <a:lstStyle/>
          <a:p>
            <a:pPr algn="just"/>
            <a:r>
              <a:rPr lang="lt-LT" sz="2400" dirty="0" smtClean="0">
                <a:latin typeface="Times New Roman" panose="02020603050405020304" pitchFamily="18" charset="0"/>
                <a:cs typeface="Times New Roman" panose="02020603050405020304" pitchFamily="18" charset="0"/>
              </a:rPr>
              <a:t>Vardą, pavardę, gyvenamąją vietą (telefono ir (arba) fakso numerį, elektroninio pašto adresą) arba juridinio asmens pavadinimą, kodą, buveinės adresą (telefono ir (arba) fakso numerį, elektroninio pašto adresą);</a:t>
            </a:r>
          </a:p>
          <a:p>
            <a:pPr algn="just"/>
            <a:r>
              <a:rPr lang="lt-LT" sz="2400" dirty="0">
                <a:latin typeface="Times New Roman" panose="02020603050405020304" pitchFamily="18" charset="0"/>
                <a:cs typeface="Times New Roman" panose="02020603050405020304" pitchFamily="18" charset="0"/>
              </a:rPr>
              <a:t>N</a:t>
            </a:r>
            <a:r>
              <a:rPr lang="lt-LT" sz="2400" dirty="0" smtClean="0">
                <a:latin typeface="Times New Roman" panose="02020603050405020304" pitchFamily="18" charset="0"/>
                <a:cs typeface="Times New Roman" panose="02020603050405020304" pitchFamily="18" charset="0"/>
              </a:rPr>
              <a:t>umatomas naudoti rūšis, šių rūšių egzempliorių kiekį;</a:t>
            </a:r>
          </a:p>
          <a:p>
            <a:pPr algn="just"/>
            <a:r>
              <a:rPr lang="lt-LT" sz="2400" dirty="0">
                <a:latin typeface="Times New Roman" panose="02020603050405020304" pitchFamily="18" charset="0"/>
                <a:cs typeface="Times New Roman" panose="02020603050405020304" pitchFamily="18" charset="0"/>
              </a:rPr>
              <a:t>N</a:t>
            </a:r>
            <a:r>
              <a:rPr lang="lt-LT" sz="2400" dirty="0" smtClean="0">
                <a:latin typeface="Times New Roman" panose="02020603050405020304" pitchFamily="18" charset="0"/>
                <a:cs typeface="Times New Roman" panose="02020603050405020304" pitchFamily="18" charset="0"/>
              </a:rPr>
              <a:t>audojimo tikslus (paimti iš gamtos, naudoti mokslo tiriamiesiems darbams, filmuoti, fotografuoti, stebėti, reguliuoti ar kt.);</a:t>
            </a:r>
          </a:p>
          <a:p>
            <a:pPr algn="just"/>
            <a:r>
              <a:rPr lang="lt-LT" sz="2400" dirty="0">
                <a:latin typeface="Times New Roman" panose="02020603050405020304" pitchFamily="18" charset="0"/>
                <a:cs typeface="Times New Roman" panose="02020603050405020304" pitchFamily="18" charset="0"/>
              </a:rPr>
              <a:t>P</a:t>
            </a:r>
            <a:r>
              <a:rPr lang="lt-LT" sz="2400" dirty="0" smtClean="0">
                <a:latin typeface="Times New Roman" panose="02020603050405020304" pitchFamily="18" charset="0"/>
                <a:cs typeface="Times New Roman" panose="02020603050405020304" pitchFamily="18" charset="0"/>
              </a:rPr>
              <a:t>aėmimo būdus ir </a:t>
            </a:r>
            <a:r>
              <a:rPr lang="lt-LT" sz="2400" dirty="0">
                <a:latin typeface="Times New Roman" panose="02020603050405020304" pitchFamily="18" charset="0"/>
                <a:cs typeface="Times New Roman" panose="02020603050405020304" pitchFamily="18" charset="0"/>
              </a:rPr>
              <a:t>priemones (naudojimo naudojant medžioklės įrankius atveju: vardas, pavardė, medžiotojo bilieto Nr</a:t>
            </a:r>
            <a:r>
              <a:rPr lang="lt-LT" sz="2400" dirty="0" smtClean="0">
                <a:latin typeface="Times New Roman" panose="02020603050405020304" pitchFamily="18" charset="0"/>
                <a:cs typeface="Times New Roman" panose="02020603050405020304" pitchFamily="18" charset="0"/>
              </a:rPr>
              <a:t>.);</a:t>
            </a:r>
          </a:p>
          <a:p>
            <a:pPr algn="just"/>
            <a:r>
              <a:rPr lang="lt-LT" sz="2400" dirty="0">
                <a:latin typeface="Times New Roman" panose="02020603050405020304" pitchFamily="18" charset="0"/>
                <a:cs typeface="Times New Roman" panose="02020603050405020304" pitchFamily="18" charset="0"/>
              </a:rPr>
              <a:t>L</a:t>
            </a:r>
            <a:r>
              <a:rPr lang="lt-LT" sz="2400" dirty="0" smtClean="0">
                <a:latin typeface="Times New Roman" panose="02020603050405020304" pitchFamily="18" charset="0"/>
                <a:cs typeface="Times New Roman" panose="02020603050405020304" pitchFamily="18" charset="0"/>
              </a:rPr>
              <a:t>aiką, vietą;</a:t>
            </a:r>
          </a:p>
          <a:p>
            <a:pPr algn="just"/>
            <a:r>
              <a:rPr lang="lt-LT" sz="2400" dirty="0" smtClean="0">
                <a:latin typeface="Times New Roman" panose="02020603050405020304" pitchFamily="18" charset="0"/>
                <a:cs typeface="Times New Roman" panose="02020603050405020304" pitchFamily="18" charset="0"/>
              </a:rPr>
              <a:t>Asmenį, kuris bus atsakingas už ataskaitos pateikimą ir Asmenį, kuris atsakingas už leidimo sąlygų laikymąsi (vardą, </a:t>
            </a:r>
            <a:r>
              <a:rPr lang="lt-LT" sz="2400" dirty="0" smtClean="0">
                <a:latin typeface="Times New Roman" panose="02020603050405020304" pitchFamily="18" charset="0"/>
                <a:cs typeface="Times New Roman" panose="02020603050405020304" pitchFamily="18" charset="0"/>
              </a:rPr>
              <a:t>pavardę</a:t>
            </a:r>
            <a:r>
              <a:rPr lang="lt-LT" sz="2400" dirty="0" smtClean="0">
                <a:latin typeface="Times New Roman" panose="02020603050405020304" pitchFamily="18" charset="0"/>
                <a:cs typeface="Times New Roman" panose="02020603050405020304" pitchFamily="18" charset="0"/>
              </a:rPr>
              <a:t>, telefono numerį, el. paštą, pareigas).</a:t>
            </a: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83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0" y="0"/>
            <a:ext cx="6816436" cy="1413164"/>
          </a:xfrm>
        </p:spPr>
        <p:txBody>
          <a:bodyPr/>
          <a:lstStyle/>
          <a:p>
            <a:r>
              <a:rPr lang="lt-LT" dirty="0" smtClean="0">
                <a:solidFill>
                  <a:srgbClr val="00B050"/>
                </a:solidFill>
                <a:latin typeface="Times New Roman" panose="02020603050405020304" pitchFamily="18" charset="0"/>
                <a:cs typeface="Times New Roman" panose="02020603050405020304" pitchFamily="18" charset="0"/>
              </a:rPr>
              <a:t>Agentūros rekomenduojama prašymo forma</a:t>
            </a:r>
            <a:endParaRPr lang="lt-LT" dirty="0">
              <a:solidFill>
                <a:srgbClr val="00B050"/>
              </a:solidFill>
              <a:latin typeface="Times New Roman" panose="02020603050405020304" pitchFamily="18" charset="0"/>
              <a:cs typeface="Times New Roman" panose="02020603050405020304" pitchFamily="18" charset="0"/>
            </a:endParaRPr>
          </a:p>
        </p:txBody>
      </p:sp>
      <p:pic>
        <p:nvPicPr>
          <p:cNvPr id="7" name="Paveikslėlis 6"/>
          <p:cNvPicPr>
            <a:picLocks noChangeAspect="1"/>
          </p:cNvPicPr>
          <p:nvPr/>
        </p:nvPicPr>
        <p:blipFill>
          <a:blip r:embed="rId2"/>
          <a:stretch>
            <a:fillRect/>
          </a:stretch>
        </p:blipFill>
        <p:spPr>
          <a:xfrm>
            <a:off x="0" y="4579620"/>
            <a:ext cx="3048000" cy="2278380"/>
          </a:xfrm>
          <a:prstGeom prst="rect">
            <a:avLst/>
          </a:prstGeom>
        </p:spPr>
      </p:pic>
      <p:pic>
        <p:nvPicPr>
          <p:cNvPr id="3" name="Paveikslėlis 2"/>
          <p:cNvPicPr>
            <a:picLocks noChangeAspect="1"/>
          </p:cNvPicPr>
          <p:nvPr/>
        </p:nvPicPr>
        <p:blipFill rotWithShape="1">
          <a:blip r:embed="rId3"/>
          <a:srcRect l="33341" t="9506" r="33614" b="13399"/>
          <a:stretch/>
        </p:blipFill>
        <p:spPr>
          <a:xfrm>
            <a:off x="6816436" y="878598"/>
            <a:ext cx="4028792" cy="5287223"/>
          </a:xfrm>
          <a:prstGeom prst="rect">
            <a:avLst/>
          </a:prstGeom>
        </p:spPr>
      </p:pic>
    </p:spTree>
    <p:extLst>
      <p:ext uri="{BB962C8B-B14F-4D97-AF65-F5344CB8AC3E}">
        <p14:creationId xmlns:p14="http://schemas.microsoft.com/office/powerpoint/2010/main" val="2445629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solidFill>
                  <a:srgbClr val="00B050"/>
                </a:solidFill>
                <a:latin typeface="Times New Roman" panose="02020603050405020304" pitchFamily="18" charset="0"/>
                <a:cs typeface="Times New Roman" panose="02020603050405020304" pitchFamily="18" charset="0"/>
              </a:rPr>
              <a:t>Priedai prie prašymo:</a:t>
            </a:r>
            <a:endParaRPr lang="lt-LT"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pPr algn="just"/>
            <a:r>
              <a:rPr lang="lt-LT" dirty="0" smtClean="0">
                <a:latin typeface="Times New Roman" panose="02020603050405020304" pitchFamily="18" charset="0"/>
                <a:cs typeface="Times New Roman" panose="02020603050405020304" pitchFamily="18" charset="0"/>
              </a:rPr>
              <a:t>Mokslo tiriamuosius darbus patvirtinantis vykdymo </a:t>
            </a:r>
            <a:r>
              <a:rPr lang="lt-LT" dirty="0">
                <a:latin typeface="Times New Roman" panose="02020603050405020304" pitchFamily="18" charset="0"/>
                <a:cs typeface="Times New Roman" panose="02020603050405020304" pitchFamily="18" charset="0"/>
              </a:rPr>
              <a:t>planas (-ai</a:t>
            </a:r>
            <a:r>
              <a:rPr lang="lt-LT" dirty="0" smtClean="0">
                <a:latin typeface="Times New Roman" panose="02020603050405020304" pitchFamily="18" charset="0"/>
                <a:cs typeface="Times New Roman" panose="02020603050405020304" pitchFamily="18" charset="0"/>
              </a:rPr>
              <a:t>), sutartis (ar jų kopijos);</a:t>
            </a:r>
          </a:p>
          <a:p>
            <a:pPr algn="just"/>
            <a:r>
              <a:rPr lang="lt-LT" dirty="0" smtClean="0">
                <a:latin typeface="Times New Roman" panose="02020603050405020304" pitchFamily="18" charset="0"/>
                <a:cs typeface="Times New Roman" panose="02020603050405020304" pitchFamily="18" charset="0"/>
              </a:rPr>
              <a:t>Tvarkos aprašo </a:t>
            </a:r>
            <a:r>
              <a:rPr lang="lt-LT" dirty="0">
                <a:latin typeface="Times New Roman" panose="02020603050405020304" pitchFamily="18" charset="0"/>
                <a:cs typeface="Times New Roman" panose="02020603050405020304" pitchFamily="18" charset="0"/>
              </a:rPr>
              <a:t>14 </a:t>
            </a:r>
            <a:r>
              <a:rPr lang="lt-LT" dirty="0" smtClean="0">
                <a:latin typeface="Times New Roman" panose="02020603050405020304" pitchFamily="18" charset="0"/>
                <a:cs typeface="Times New Roman" panose="02020603050405020304" pitchFamily="18" charset="0"/>
              </a:rPr>
              <a:t>punkte išvardintų atvejų pagrindimą </a:t>
            </a:r>
            <a:r>
              <a:rPr lang="lt-LT" dirty="0">
                <a:latin typeface="Times New Roman" panose="02020603050405020304" pitchFamily="18" charset="0"/>
                <a:cs typeface="Times New Roman" panose="02020603050405020304" pitchFamily="18" charset="0"/>
              </a:rPr>
              <a:t>patvirtinantys </a:t>
            </a:r>
            <a:r>
              <a:rPr lang="lt-LT" dirty="0" smtClean="0">
                <a:latin typeface="Times New Roman" panose="02020603050405020304" pitchFamily="18" charset="0"/>
                <a:cs typeface="Times New Roman" panose="02020603050405020304" pitchFamily="18" charset="0"/>
              </a:rPr>
              <a:t>dokumentai </a:t>
            </a:r>
            <a:r>
              <a:rPr lang="lt-LT" dirty="0">
                <a:latin typeface="Times New Roman" panose="02020603050405020304" pitchFamily="18" charset="0"/>
                <a:cs typeface="Times New Roman" panose="02020603050405020304" pitchFamily="18" charset="0"/>
              </a:rPr>
              <a:t>ir/ar informacija (</a:t>
            </a:r>
            <a:r>
              <a:rPr lang="lt-LT" dirty="0" smtClean="0">
                <a:latin typeface="Times New Roman" panose="02020603050405020304" pitchFamily="18" charset="0"/>
                <a:cs typeface="Times New Roman" panose="02020603050405020304" pitchFamily="18" charset="0"/>
              </a:rPr>
              <a:t>ar jų/jos kopijos).</a:t>
            </a:r>
            <a:endParaRPr lang="lt-LT" dirty="0">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8571887" y="4443413"/>
            <a:ext cx="3620113" cy="2414587"/>
          </a:xfrm>
          <a:prstGeom prst="rect">
            <a:avLst/>
          </a:prstGeom>
        </p:spPr>
      </p:pic>
    </p:spTree>
    <p:extLst>
      <p:ext uri="{BB962C8B-B14F-4D97-AF65-F5344CB8AC3E}">
        <p14:creationId xmlns:p14="http://schemas.microsoft.com/office/powerpoint/2010/main" val="1754957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solidFill>
                  <a:srgbClr val="00B050"/>
                </a:solidFill>
                <a:latin typeface="Times New Roman" panose="02020603050405020304" pitchFamily="18" charset="0"/>
                <a:cs typeface="Times New Roman" panose="02020603050405020304" pitchFamily="18" charset="0"/>
              </a:rPr>
              <a:t>Pasirašytą prašymą su priedais prašome teikti</a:t>
            </a:r>
            <a:endParaRPr lang="lt-LT"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a:bodyPr>
          <a:lstStyle/>
          <a:p>
            <a:pPr marL="0" indent="0">
              <a:buNone/>
            </a:pPr>
            <a:r>
              <a:rPr lang="lt-LT" dirty="0" smtClean="0">
                <a:latin typeface="Times New Roman" panose="02020603050405020304" pitchFamily="18" charset="0"/>
                <a:cs typeface="Times New Roman" panose="02020603050405020304" pitchFamily="18" charset="0"/>
              </a:rPr>
              <a:t>APLINKOS APSAUGOS AGENTŪRAI</a:t>
            </a:r>
          </a:p>
          <a:p>
            <a:r>
              <a:rPr lang="lt-LT" dirty="0">
                <a:latin typeface="Times New Roman" panose="02020603050405020304" pitchFamily="18" charset="0"/>
                <a:cs typeface="Times New Roman" panose="02020603050405020304" pitchFamily="18" charset="0"/>
              </a:rPr>
              <a:t>e</a:t>
            </a:r>
            <a:r>
              <a:rPr lang="lt-LT" dirty="0" smtClean="0">
                <a:latin typeface="Times New Roman" panose="02020603050405020304" pitchFamily="18" charset="0"/>
                <a:cs typeface="Times New Roman" panose="02020603050405020304" pitchFamily="18" charset="0"/>
              </a:rPr>
              <a:t>lektroniniu paštu </a:t>
            </a:r>
            <a:r>
              <a:rPr lang="lt-LT" dirty="0" err="1" smtClean="0">
                <a:latin typeface="Times New Roman" panose="02020603050405020304" pitchFamily="18" charset="0"/>
                <a:cs typeface="Times New Roman" panose="02020603050405020304" pitchFamily="18" charset="0"/>
              </a:rPr>
              <a:t>aaa@aaa.am.lt</a:t>
            </a:r>
            <a:r>
              <a:rPr lang="lt-LT" dirty="0">
                <a:latin typeface="Times New Roman" panose="02020603050405020304"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arba</a:t>
            </a:r>
          </a:p>
          <a:p>
            <a:r>
              <a:rPr lang="lt-LT" dirty="0" smtClean="0">
                <a:latin typeface="Times New Roman" panose="02020603050405020304" pitchFamily="18" charset="0"/>
                <a:cs typeface="Times New Roman" panose="02020603050405020304" pitchFamily="18" charset="0"/>
              </a:rPr>
              <a:t>paštu A. Juozapavičiaus g. 9, 09311, Vilnius;</a:t>
            </a:r>
          </a:p>
          <a:p>
            <a:endParaRPr lang="lt-LT" dirty="0" smtClean="0">
              <a:latin typeface="Times New Roman" panose="02020603050405020304" pitchFamily="18" charset="0"/>
              <a:cs typeface="Times New Roman" panose="02020603050405020304" pitchFamily="18" charset="0"/>
            </a:endParaRPr>
          </a:p>
          <a:p>
            <a:pPr marL="0" indent="0" algn="just">
              <a:buNone/>
            </a:pPr>
            <a:r>
              <a:rPr lang="lt-LT" smtClean="0">
                <a:latin typeface="Times New Roman" panose="02020603050405020304" pitchFamily="18" charset="0"/>
                <a:cs typeface="Times New Roman" panose="02020603050405020304" pitchFamily="18" charset="0"/>
              </a:rPr>
              <a:t>Ne ilgiau </a:t>
            </a:r>
            <a:r>
              <a:rPr lang="lt-LT" dirty="0" smtClean="0">
                <a:latin typeface="Times New Roman" panose="02020603050405020304" pitchFamily="18" charset="0"/>
                <a:cs typeface="Times New Roman" panose="02020603050405020304" pitchFamily="18" charset="0"/>
              </a:rPr>
              <a:t>nei per 30 kalendorinių dienų </a:t>
            </a:r>
            <a:r>
              <a:rPr lang="lt-LT" dirty="0" smtClean="0">
                <a:solidFill>
                  <a:srgbClr val="00B050"/>
                </a:solidFill>
                <a:latin typeface="Times New Roman" panose="02020603050405020304" pitchFamily="18" charset="0"/>
                <a:cs typeface="Times New Roman" panose="02020603050405020304" pitchFamily="18" charset="0"/>
              </a:rPr>
              <a:t>APLINKOS APSAUGOS AGENTŪROS SPECIALISTAI </a:t>
            </a:r>
            <a:r>
              <a:rPr lang="lt-LT" dirty="0" smtClean="0">
                <a:latin typeface="Times New Roman" panose="02020603050405020304" pitchFamily="18" charset="0"/>
                <a:cs typeface="Times New Roman" panose="02020603050405020304" pitchFamily="18" charset="0"/>
              </a:rPr>
              <a:t>patikrins Jūsų prašymo duomenis, </a:t>
            </a:r>
            <a:r>
              <a:rPr lang="lt-LT" dirty="0">
                <a:latin typeface="Times New Roman" panose="02020603050405020304" pitchFamily="18" charset="0"/>
                <a:cs typeface="Times New Roman" panose="02020603050405020304" pitchFamily="18" charset="0"/>
              </a:rPr>
              <a:t>įvertins ar planuojamas saugomų rūšių naudojimas atitinka teisės aktų </a:t>
            </a:r>
            <a:r>
              <a:rPr lang="lt-LT" dirty="0" smtClean="0">
                <a:latin typeface="Times New Roman" panose="02020603050405020304" pitchFamily="18" charset="0"/>
                <a:cs typeface="Times New Roman" panose="02020603050405020304" pitchFamily="18" charset="0"/>
              </a:rPr>
              <a:t>reikalavimus, parengs Leidimo projektą, esant poreikiui suderins jį su suinteresuotomis institucijomis.</a:t>
            </a:r>
          </a:p>
        </p:txBody>
      </p:sp>
      <p:grpSp>
        <p:nvGrpSpPr>
          <p:cNvPr id="8" name="Grupė 7"/>
          <p:cNvGrpSpPr/>
          <p:nvPr/>
        </p:nvGrpSpPr>
        <p:grpSpPr>
          <a:xfrm>
            <a:off x="1895868" y="5860179"/>
            <a:ext cx="5317670" cy="1066956"/>
            <a:chOff x="2113151" y="5624789"/>
            <a:chExt cx="5317670" cy="1066956"/>
          </a:xfrm>
        </p:grpSpPr>
        <p:pic>
          <p:nvPicPr>
            <p:cNvPr id="4" name="Picture 8" descr="C:\Users\jovita\Desktop\AAA zenkl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151" y="5624789"/>
              <a:ext cx="1120441" cy="9803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jovita\Desktop\VST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7748" y="5624789"/>
              <a:ext cx="997503" cy="966878"/>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0364" y="5624789"/>
              <a:ext cx="1057344" cy="1066956"/>
            </a:xfrm>
            <a:prstGeom prst="rect">
              <a:avLst/>
            </a:prstGeom>
          </p:spPr>
        </p:pic>
        <p:sp>
          <p:nvSpPr>
            <p:cNvPr id="7" name="TextBox 6"/>
            <p:cNvSpPr txBox="1"/>
            <p:nvPr/>
          </p:nvSpPr>
          <p:spPr>
            <a:xfrm>
              <a:off x="6036130" y="5883781"/>
              <a:ext cx="1394691" cy="707886"/>
            </a:xfrm>
            <a:prstGeom prst="rect">
              <a:avLst/>
            </a:prstGeom>
            <a:noFill/>
          </p:spPr>
          <p:txBody>
            <a:bodyPr wrap="square" rtlCol="0">
              <a:spAutoFit/>
            </a:bodyPr>
            <a:lstStyle/>
            <a:p>
              <a:r>
                <a:rPr lang="lt-LT" sz="4000" dirty="0" smtClean="0">
                  <a:solidFill>
                    <a:srgbClr val="00B050"/>
                  </a:solidFill>
                  <a:latin typeface="Times New Roman" panose="02020603050405020304" pitchFamily="18" charset="0"/>
                  <a:cs typeface="Times New Roman" panose="02020603050405020304" pitchFamily="18" charset="0"/>
                </a:rPr>
                <a:t>...</a:t>
              </a:r>
              <a:endParaRPr lang="lt-LT" sz="4000" dirty="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08148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algn="ctr"/>
            <a:r>
              <a:rPr lang="lt-LT" dirty="0" smtClean="0">
                <a:solidFill>
                  <a:srgbClr val="00B050"/>
                </a:solidFill>
                <a:latin typeface="Times New Roman" panose="02020603050405020304" pitchFamily="18" charset="0"/>
                <a:cs typeface="Times New Roman" panose="02020603050405020304" pitchFamily="18" charset="0"/>
              </a:rPr>
              <a:t>Jei dokumentų ar duomenų netrūksta ir jie tikslūs</a:t>
            </a:r>
            <a:br>
              <a:rPr lang="lt-LT" dirty="0" smtClean="0">
                <a:solidFill>
                  <a:srgbClr val="00B050"/>
                </a:solidFill>
                <a:latin typeface="Times New Roman" panose="02020603050405020304" pitchFamily="18" charset="0"/>
                <a:cs typeface="Times New Roman" panose="02020603050405020304" pitchFamily="18" charset="0"/>
              </a:rPr>
            </a:br>
            <a:r>
              <a:rPr lang="lt-LT" dirty="0" smtClean="0">
                <a:solidFill>
                  <a:srgbClr val="00B050"/>
                </a:solidFill>
                <a:latin typeface="Times New Roman" panose="02020603050405020304" pitchFamily="18" charset="0"/>
                <a:cs typeface="Times New Roman" panose="02020603050405020304" pitchFamily="18" charset="0"/>
              </a:rPr>
              <a:t>LEIDIMAS jau Jūsų rankose </a:t>
            </a:r>
            <a:endParaRPr lang="lt-LT" dirty="0">
              <a:solidFill>
                <a:srgbClr val="00B050"/>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rotWithShape="1">
          <a:blip r:embed="rId2"/>
          <a:srcRect l="37197" t="13332" r="35076" b="14063"/>
          <a:stretch/>
        </p:blipFill>
        <p:spPr>
          <a:xfrm>
            <a:off x="4457147" y="1690688"/>
            <a:ext cx="3277706" cy="4827807"/>
          </a:xfrm>
          <a:prstGeom prst="rect">
            <a:avLst/>
          </a:prstGeom>
        </p:spPr>
      </p:pic>
      <p:pic>
        <p:nvPicPr>
          <p:cNvPr id="5" name="Paveikslėlis 4"/>
          <p:cNvPicPr>
            <a:picLocks noChangeAspect="1"/>
          </p:cNvPicPr>
          <p:nvPr/>
        </p:nvPicPr>
        <p:blipFill>
          <a:blip r:embed="rId3"/>
          <a:stretch>
            <a:fillRect/>
          </a:stretch>
        </p:blipFill>
        <p:spPr>
          <a:xfrm>
            <a:off x="0" y="4833256"/>
            <a:ext cx="2960030" cy="2024743"/>
          </a:xfrm>
          <a:prstGeom prst="rect">
            <a:avLst/>
          </a:prstGeom>
        </p:spPr>
      </p:pic>
      <p:pic>
        <p:nvPicPr>
          <p:cNvPr id="6" name="Paveikslėlis 5"/>
          <p:cNvPicPr>
            <a:picLocks noChangeAspect="1"/>
          </p:cNvPicPr>
          <p:nvPr/>
        </p:nvPicPr>
        <p:blipFill>
          <a:blip r:embed="rId4"/>
          <a:stretch>
            <a:fillRect/>
          </a:stretch>
        </p:blipFill>
        <p:spPr>
          <a:xfrm>
            <a:off x="9823268" y="4828452"/>
            <a:ext cx="2368731" cy="2030341"/>
          </a:xfrm>
          <a:prstGeom prst="rect">
            <a:avLst/>
          </a:prstGeom>
        </p:spPr>
      </p:pic>
    </p:spTree>
    <p:extLst>
      <p:ext uri="{BB962C8B-B14F-4D97-AF65-F5344CB8AC3E}">
        <p14:creationId xmlns:p14="http://schemas.microsoft.com/office/powerpoint/2010/main" val="2351026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algn="ctr"/>
            <a:r>
              <a:rPr lang="lt-LT" sz="4000" dirty="0" smtClean="0">
                <a:solidFill>
                  <a:srgbClr val="00B050"/>
                </a:solidFill>
                <a:latin typeface="Times New Roman" panose="02020603050405020304" pitchFamily="18" charset="0"/>
                <a:cs typeface="Times New Roman" panose="02020603050405020304" pitchFamily="18" charset="0"/>
              </a:rPr>
              <a:t>Informaciją parengė Aplinkos apsaugos agentūros Gyvosios gamtos licencijavimo skyrius</a:t>
            </a:r>
            <a:br>
              <a:rPr lang="lt-LT" sz="4000" dirty="0" smtClean="0">
                <a:solidFill>
                  <a:srgbClr val="00B050"/>
                </a:solidFill>
                <a:latin typeface="Times New Roman" panose="02020603050405020304" pitchFamily="18" charset="0"/>
                <a:cs typeface="Times New Roman" panose="02020603050405020304" pitchFamily="18" charset="0"/>
              </a:rPr>
            </a:br>
            <a:r>
              <a:rPr lang="lt-LT" sz="2200" dirty="0" smtClean="0">
                <a:solidFill>
                  <a:srgbClr val="00B050"/>
                </a:solidFill>
                <a:latin typeface="Times New Roman" panose="02020603050405020304" pitchFamily="18" charset="0"/>
                <a:cs typeface="Times New Roman" panose="02020603050405020304" pitchFamily="18" charset="0"/>
              </a:rPr>
              <a:t>(kontaktinis telefonas 870663256)</a:t>
            </a:r>
            <a:endParaRPr lang="lt-LT" sz="2200" dirty="0">
              <a:solidFill>
                <a:srgbClr val="00B050"/>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Autofit/>
          </a:bodyPr>
          <a:lstStyle/>
          <a:p>
            <a:pPr algn="just"/>
            <a:r>
              <a:rPr lang="lt-LT" sz="1600" dirty="0" smtClean="0">
                <a:solidFill>
                  <a:srgbClr val="FF0000"/>
                </a:solidFill>
                <a:latin typeface="Times New Roman" panose="02020603050405020304" pitchFamily="18" charset="0"/>
                <a:cs typeface="Times New Roman" panose="02020603050405020304" pitchFamily="18" charset="0"/>
              </a:rPr>
              <a:t>Skaidrėse pateikta informacija – informacinio pobūdžio</a:t>
            </a:r>
            <a:r>
              <a:rPr lang="lt-LT" sz="1600" dirty="0" smtClean="0">
                <a:latin typeface="Times New Roman" panose="02020603050405020304" pitchFamily="18" charset="0"/>
                <a:cs typeface="Times New Roman" panose="02020603050405020304" pitchFamily="18" charset="0"/>
              </a:rPr>
              <a:t>, su tiksliais teisės aktų reikalavimais, aktualiais kreipiantis dėl leidimo naudoti saugomas rūšis, galite susipažinti:</a:t>
            </a:r>
          </a:p>
          <a:p>
            <a:pPr algn="just"/>
            <a:r>
              <a:rPr lang="lt-LT" sz="1600" dirty="0">
                <a:latin typeface="Times New Roman" panose="02020603050405020304" pitchFamily="18" charset="0"/>
                <a:cs typeface="Times New Roman" panose="02020603050405020304" pitchFamily="18" charset="0"/>
              </a:rPr>
              <a:t>Lietuvos Respublikos saugomų gyvūnų, augalų ir grybų rūšių įstatyme </a:t>
            </a:r>
            <a:r>
              <a:rPr lang="fi-FI" sz="1600" dirty="0">
                <a:latin typeface="Times New Roman" panose="02020603050405020304" pitchFamily="18" charset="0"/>
                <a:cs typeface="Times New Roman" panose="02020603050405020304" pitchFamily="18" charset="0"/>
              </a:rPr>
              <a:t>(nuoroda į teisės aktą: </a:t>
            </a:r>
            <a:r>
              <a:rPr lang="fi-FI" sz="1600" dirty="0">
                <a:latin typeface="Times New Roman" panose="02020603050405020304" pitchFamily="18" charset="0"/>
                <a:cs typeface="Times New Roman" panose="02020603050405020304" pitchFamily="18" charset="0"/>
                <a:hlinkClick r:id="rId2"/>
              </a:rPr>
              <a:t>https://www.e-tar.lt/portal/lt/legalAct/TAR.1746D2A4EFB9/asr</a:t>
            </a:r>
            <a:r>
              <a:rPr lang="fi-FI" sz="1600" dirty="0">
                <a:latin typeface="Times New Roman" panose="02020603050405020304" pitchFamily="18" charset="0"/>
                <a:cs typeface="Times New Roman" panose="02020603050405020304" pitchFamily="18" charset="0"/>
              </a:rPr>
              <a:t>)</a:t>
            </a:r>
            <a:r>
              <a:rPr lang="lt-LT" sz="1600" dirty="0">
                <a:latin typeface="Times New Roman" panose="02020603050405020304" pitchFamily="18" charset="0"/>
                <a:cs typeface="Times New Roman" panose="02020603050405020304" pitchFamily="18" charset="0"/>
              </a:rPr>
              <a:t>;</a:t>
            </a:r>
          </a:p>
          <a:p>
            <a:pPr algn="just"/>
            <a:r>
              <a:rPr lang="lt-LT" sz="1600" dirty="0" smtClean="0">
                <a:latin typeface="Times New Roman" panose="02020603050405020304" pitchFamily="18" charset="0"/>
                <a:cs typeface="Times New Roman" panose="02020603050405020304" pitchFamily="18" charset="0"/>
              </a:rPr>
              <a:t>Saugomų rūšių naudojimo tvarkos apraše, patvirtintame Lietuvos Respublikos aplinkos ministro 2010-07-15 įsakymu Nr. D1-622 </a:t>
            </a:r>
            <a:r>
              <a:rPr lang="fi-FI" sz="1600" dirty="0">
                <a:latin typeface="Times New Roman" panose="02020603050405020304" pitchFamily="18" charset="0"/>
                <a:cs typeface="Times New Roman" panose="02020603050405020304" pitchFamily="18" charset="0"/>
              </a:rPr>
              <a:t>(nuoroda į teisės aktą: </a:t>
            </a:r>
            <a:r>
              <a:rPr lang="fi-FI" sz="1600" dirty="0">
                <a:latin typeface="Times New Roman" panose="02020603050405020304" pitchFamily="18" charset="0"/>
                <a:cs typeface="Times New Roman" panose="02020603050405020304" pitchFamily="18" charset="0"/>
                <a:hlinkClick r:id="rId3"/>
              </a:rPr>
              <a:t>https://</a:t>
            </a:r>
            <a:r>
              <a:rPr lang="fi-FI" sz="1600" dirty="0" smtClean="0">
                <a:latin typeface="Times New Roman" panose="02020603050405020304" pitchFamily="18" charset="0"/>
                <a:cs typeface="Times New Roman" panose="02020603050405020304" pitchFamily="18" charset="0"/>
                <a:hlinkClick r:id="rId3"/>
              </a:rPr>
              <a:t>www.e-tar.lt/portal/lt/legalAct/TAR.47ED1C2412E4/asr</a:t>
            </a:r>
            <a:r>
              <a:rPr lang="fi-FI" sz="1600" dirty="0" smtClean="0">
                <a:latin typeface="Times New Roman" panose="02020603050405020304" pitchFamily="18" charset="0"/>
                <a:cs typeface="Times New Roman" panose="02020603050405020304" pitchFamily="18" charset="0"/>
              </a:rPr>
              <a:t>)</a:t>
            </a:r>
            <a:r>
              <a:rPr lang="lt-LT" sz="1600" dirty="0" smtClean="0">
                <a:latin typeface="Times New Roman" panose="02020603050405020304" pitchFamily="18" charset="0"/>
                <a:cs typeface="Times New Roman" panose="02020603050405020304" pitchFamily="18" charset="0"/>
              </a:rPr>
              <a:t>;</a:t>
            </a:r>
          </a:p>
          <a:p>
            <a:pPr algn="just"/>
            <a:r>
              <a:rPr lang="lt-LT" sz="1600" dirty="0" smtClean="0">
                <a:latin typeface="Times New Roman" panose="02020603050405020304" pitchFamily="18" charset="0"/>
                <a:cs typeface="Times New Roman" panose="02020603050405020304" pitchFamily="18" charset="0"/>
              </a:rPr>
              <a:t>Lietuvos Respublikos saugomų gyvūnų, augalų ir grybų rūšių sąraše, patvirtintame Lietuvos Respublikos aplinkos ministro 2003-10-13 įsakymu Nr. 504 </a:t>
            </a:r>
            <a:r>
              <a:rPr lang="fi-FI" sz="1600" dirty="0">
                <a:latin typeface="Times New Roman" panose="02020603050405020304" pitchFamily="18" charset="0"/>
                <a:cs typeface="Times New Roman" panose="02020603050405020304" pitchFamily="18" charset="0"/>
              </a:rPr>
              <a:t>(nuoroda į teisės aktą: </a:t>
            </a:r>
            <a:r>
              <a:rPr lang="fi-FI" sz="1600" dirty="0">
                <a:latin typeface="Times New Roman" panose="02020603050405020304" pitchFamily="18" charset="0"/>
                <a:cs typeface="Times New Roman" panose="02020603050405020304" pitchFamily="18" charset="0"/>
                <a:hlinkClick r:id="rId4"/>
              </a:rPr>
              <a:t>https://</a:t>
            </a:r>
            <a:r>
              <a:rPr lang="fi-FI" sz="1600" dirty="0" smtClean="0">
                <a:latin typeface="Times New Roman" panose="02020603050405020304" pitchFamily="18" charset="0"/>
                <a:cs typeface="Times New Roman" panose="02020603050405020304" pitchFamily="18" charset="0"/>
                <a:hlinkClick r:id="rId4"/>
              </a:rPr>
              <a:t>www.e-tar.lt/portal/lt/legalAct/TAR.F2E76C93830A/asr</a:t>
            </a:r>
            <a:r>
              <a:rPr lang="fi-FI" sz="1600" dirty="0" smtClean="0">
                <a:latin typeface="Times New Roman" panose="02020603050405020304" pitchFamily="18" charset="0"/>
                <a:cs typeface="Times New Roman" panose="02020603050405020304" pitchFamily="18" charset="0"/>
              </a:rPr>
              <a:t>);</a:t>
            </a:r>
            <a:endParaRPr lang="lt-LT" sz="1600" dirty="0" smtClean="0">
              <a:latin typeface="Times New Roman" panose="02020603050405020304" pitchFamily="18" charset="0"/>
              <a:cs typeface="Times New Roman" panose="02020603050405020304" pitchFamily="18" charset="0"/>
            </a:endParaRPr>
          </a:p>
          <a:p>
            <a:pPr algn="just"/>
            <a:r>
              <a:rPr lang="lt-LT" sz="1600" dirty="0" smtClean="0">
                <a:latin typeface="Times New Roman" panose="02020603050405020304" pitchFamily="18" charset="0"/>
                <a:cs typeface="Times New Roman" panose="02020603050405020304" pitchFamily="18" charset="0"/>
              </a:rPr>
              <a:t>Lietuvos Respublikos griežtai saugomų gyvūnų, augalų ir grybų rūšių sąraše, patvirtintame Lietuvos Respublikos aplinkos ministro 2010-04-01 įsakymu Nr. D1-263 </a:t>
            </a:r>
            <a:r>
              <a:rPr lang="fi-FI" sz="1600" dirty="0">
                <a:latin typeface="Times New Roman" panose="02020603050405020304" pitchFamily="18" charset="0"/>
                <a:cs typeface="Times New Roman" panose="02020603050405020304" pitchFamily="18" charset="0"/>
              </a:rPr>
              <a:t>(nuoroda į teisės aktą: </a:t>
            </a:r>
            <a:r>
              <a:rPr lang="fi-FI" sz="1600" dirty="0">
                <a:latin typeface="Times New Roman" panose="02020603050405020304" pitchFamily="18" charset="0"/>
                <a:cs typeface="Times New Roman" panose="02020603050405020304" pitchFamily="18" charset="0"/>
                <a:hlinkClick r:id="rId5"/>
              </a:rPr>
              <a:t>https://</a:t>
            </a:r>
            <a:r>
              <a:rPr lang="fi-FI" sz="1600" dirty="0" smtClean="0">
                <a:latin typeface="Times New Roman" panose="02020603050405020304" pitchFamily="18" charset="0"/>
                <a:cs typeface="Times New Roman" panose="02020603050405020304" pitchFamily="18" charset="0"/>
                <a:hlinkClick r:id="rId5"/>
              </a:rPr>
              <a:t>www.e-tar.lt/portal/lt/legalAct/TAR.E866AA0A696C</a:t>
            </a:r>
            <a:r>
              <a:rPr lang="fi-FI" sz="1600" dirty="0" smtClean="0">
                <a:latin typeface="Times New Roman" panose="02020603050405020304" pitchFamily="18" charset="0"/>
                <a:cs typeface="Times New Roman" panose="02020603050405020304" pitchFamily="18" charset="0"/>
              </a:rPr>
              <a:t>)</a:t>
            </a:r>
            <a:r>
              <a:rPr lang="lt-LT" sz="1600" dirty="0" smtClean="0">
                <a:latin typeface="Times New Roman" panose="02020603050405020304" pitchFamily="18" charset="0"/>
                <a:cs typeface="Times New Roman" panose="02020603050405020304" pitchFamily="18" charset="0"/>
              </a:rPr>
              <a:t>;</a:t>
            </a:r>
          </a:p>
          <a:p>
            <a:pPr algn="just"/>
            <a:r>
              <a:rPr lang="lt-LT" sz="1600" dirty="0" smtClean="0">
                <a:latin typeface="Times New Roman" panose="02020603050405020304" pitchFamily="18" charset="0"/>
                <a:cs typeface="Times New Roman" panose="02020603050405020304" pitchFamily="18" charset="0"/>
              </a:rPr>
              <a:t>Europos Bendrijos svarbos gyvūnų ir augalų rūšių, kurioms reikalinga griežta apsauga, ir Europos Bendrijos svarbos gyvūnų ir augalų rūšių, kurių ėmimui iš gamtos ir naudojimui gali būti taikomos tvarkymo priemonės, sąrašų patvirtinimo, apsaugos priemonių nustatymo ir duomenų kaupimo apie šias rūšis, patvirtintuose Lietuvos Respublikos aplinkos ministro 2001-12-12 įsakymu Nr. 592 </a:t>
            </a:r>
            <a:r>
              <a:rPr lang="fi-FI" sz="1600" dirty="0">
                <a:latin typeface="Times New Roman" panose="02020603050405020304" pitchFamily="18" charset="0"/>
                <a:cs typeface="Times New Roman" panose="02020603050405020304" pitchFamily="18" charset="0"/>
              </a:rPr>
              <a:t>(nuoroda į teisės aktą: </a:t>
            </a:r>
            <a:r>
              <a:rPr lang="fi-FI" sz="1600" dirty="0">
                <a:latin typeface="Times New Roman" panose="02020603050405020304" pitchFamily="18" charset="0"/>
                <a:cs typeface="Times New Roman" panose="02020603050405020304" pitchFamily="18" charset="0"/>
                <a:hlinkClick r:id="rId6"/>
              </a:rPr>
              <a:t>https://</a:t>
            </a:r>
            <a:r>
              <a:rPr lang="fi-FI" sz="1600" dirty="0" smtClean="0">
                <a:latin typeface="Times New Roman" panose="02020603050405020304" pitchFamily="18" charset="0"/>
                <a:cs typeface="Times New Roman" panose="02020603050405020304" pitchFamily="18" charset="0"/>
                <a:hlinkClick r:id="rId6"/>
              </a:rPr>
              <a:t>www.e-tar.lt/portal/lt/legalAct/TAR.389426C28AF7/asr</a:t>
            </a:r>
            <a:r>
              <a:rPr lang="fi-FI" sz="1600" dirty="0" smtClean="0">
                <a:latin typeface="Times New Roman" panose="02020603050405020304" pitchFamily="18" charset="0"/>
                <a:cs typeface="Times New Roman" panose="02020603050405020304" pitchFamily="18" charset="0"/>
              </a:rPr>
              <a:t>)</a:t>
            </a:r>
            <a:r>
              <a:rPr lang="lt-LT" sz="1600" dirty="0" smtClean="0">
                <a:latin typeface="Times New Roman" panose="02020603050405020304" pitchFamily="18" charset="0"/>
                <a:cs typeface="Times New Roman" panose="02020603050405020304" pitchFamily="18" charset="0"/>
              </a:rPr>
              <a:t>;</a:t>
            </a:r>
          </a:p>
          <a:p>
            <a:pPr algn="just"/>
            <a:r>
              <a:rPr lang="lt-LT" sz="1600" dirty="0">
                <a:latin typeface="Times New Roman" panose="02020603050405020304" pitchFamily="18" charset="0"/>
                <a:cs typeface="Times New Roman" panose="02020603050405020304" pitchFamily="18" charset="0"/>
              </a:rPr>
              <a:t>Medžioklės Lietuvos Respublikos teritorijoje taisyklėse, patvirtintose Lietuvos Respublikos aplinkos ministro 2000-06-27 įsakymu Nr. 258 (nuoroda į teisės aktą: </a:t>
            </a:r>
            <a:r>
              <a:rPr lang="lt-LT" sz="1600" dirty="0">
                <a:latin typeface="Times New Roman" panose="02020603050405020304" pitchFamily="18" charset="0"/>
                <a:cs typeface="Times New Roman" panose="02020603050405020304" pitchFamily="18" charset="0"/>
                <a:hlinkClick r:id="rId7"/>
              </a:rPr>
              <a:t>https://</a:t>
            </a:r>
            <a:r>
              <a:rPr lang="lt-LT" sz="1600" dirty="0" smtClean="0">
                <a:latin typeface="Times New Roman" panose="02020603050405020304" pitchFamily="18" charset="0"/>
                <a:cs typeface="Times New Roman" panose="02020603050405020304" pitchFamily="18" charset="0"/>
                <a:hlinkClick r:id="rId7"/>
              </a:rPr>
              <a:t>www.e-tar.lt/portal/lt/legalAct/TAR.308F43BA7D00/asr</a:t>
            </a:r>
            <a:r>
              <a:rPr lang="lt-LT" sz="1600" dirty="0" smtClean="0">
                <a:latin typeface="Times New Roman" panose="02020603050405020304" pitchFamily="18" charset="0"/>
                <a:cs typeface="Times New Roman" panose="02020603050405020304" pitchFamily="18" charset="0"/>
              </a:rPr>
              <a:t>).</a:t>
            </a:r>
            <a:endParaRPr lang="lt-L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7909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1203</TotalTime>
  <Words>779</Words>
  <Application>Microsoft Office PowerPoint</Application>
  <PresentationFormat>Plačiaekranė</PresentationFormat>
  <Paragraphs>41</Paragraphs>
  <Slides>9</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9</vt:i4>
      </vt:variant>
    </vt:vector>
  </HeadingPairs>
  <TitlesOfParts>
    <vt:vector size="15" baseType="lpstr">
      <vt:lpstr>Arial</vt:lpstr>
      <vt:lpstr>Calibri</vt:lpstr>
      <vt:lpstr>Calibri Light</vt:lpstr>
      <vt:lpstr>Times New Roman</vt:lpstr>
      <vt:lpstr>Wingdings</vt:lpstr>
      <vt:lpstr>„Office“ tema</vt:lpstr>
      <vt:lpstr>Leidimai paimti saugomas rūšis iš gamtos, filmuoti, fotografuoti, stebėti ir naudoti mokslo tiriamiesiems darbams</vt:lpstr>
      <vt:lpstr>Teisinis reglamentavimas</vt:lpstr>
      <vt:lpstr>Prašymas</vt:lpstr>
      <vt:lpstr>Tvarkos aprašo 9 punktas:  Asmuo, norintis paimti saugomas rūšis iš gamtos, filmuoti, fotografuoti, stebėti, kai saugomos rūšies gyvūnai yra trikdomi, naudoti saugomas rūšis mokslo tiriamiesiems darbams, Aplinkos apsaugos agentūrai pateikia pasirašytą prašymą, kuriame nurodo:</vt:lpstr>
      <vt:lpstr>Agentūros rekomenduojama prašymo forma</vt:lpstr>
      <vt:lpstr>Priedai prie prašymo:</vt:lpstr>
      <vt:lpstr>Pasirašytą prašymą su priedais prašome teikti</vt:lpstr>
      <vt:lpstr>Jei dokumentų ar duomenų netrūksta ir jie tikslūs LEIDIMAS jau Jūsų rankose </vt:lpstr>
      <vt:lpstr>Informaciją parengė Aplinkos apsaugos agentūros Gyvosios gamtos licencijavimo skyrius (kontaktinis telefonas 870663256)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Leidimai paimti saugomas rūšis iš gamtos, filmuoti, fotografuoti, stebėti, kai saugomos rūšies gyvūnai yra trikdomi, naudoti saugomas rūšis mokslo tiriamiesiems darbams</dc:title>
  <dc:creator>Laurynas Stasiukynas</dc:creator>
  <cp:lastModifiedBy>Laurynas Stasiukynas</cp:lastModifiedBy>
  <cp:revision>41</cp:revision>
  <cp:lastPrinted>2019-10-10T11:13:22Z</cp:lastPrinted>
  <dcterms:created xsi:type="dcterms:W3CDTF">2019-07-08T08:05:22Z</dcterms:created>
  <dcterms:modified xsi:type="dcterms:W3CDTF">2019-10-16T05:00:11Z</dcterms:modified>
</cp:coreProperties>
</file>